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21"/>
  </p:notesMasterIdLst>
  <p:handoutMasterIdLst>
    <p:handoutMasterId r:id="rId22"/>
  </p:handoutMasterIdLst>
  <p:sldIdLst>
    <p:sldId id="413" r:id="rId2"/>
    <p:sldId id="430" r:id="rId3"/>
    <p:sldId id="460" r:id="rId4"/>
    <p:sldId id="429" r:id="rId5"/>
    <p:sldId id="432" r:id="rId6"/>
    <p:sldId id="434" r:id="rId7"/>
    <p:sldId id="435" r:id="rId8"/>
    <p:sldId id="438" r:id="rId9"/>
    <p:sldId id="442" r:id="rId10"/>
    <p:sldId id="443" r:id="rId11"/>
    <p:sldId id="447" r:id="rId12"/>
    <p:sldId id="448" r:id="rId13"/>
    <p:sldId id="449" r:id="rId14"/>
    <p:sldId id="453" r:id="rId15"/>
    <p:sldId id="456" r:id="rId16"/>
    <p:sldId id="458" r:id="rId17"/>
    <p:sldId id="459" r:id="rId18"/>
    <p:sldId id="417" r:id="rId19"/>
    <p:sldId id="275" r:id="rId20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horzBarState="maximized">
    <p:restoredLeft sz="15987" autoAdjust="0"/>
    <p:restoredTop sz="96370" autoAdjust="0"/>
  </p:normalViewPr>
  <p:slideViewPr>
    <p:cSldViewPr>
      <p:cViewPr varScale="1">
        <p:scale>
          <a:sx n="110" d="100"/>
          <a:sy n="110" d="100"/>
        </p:scale>
        <p:origin x="1626" y="96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:a16="http://schemas.microsoft.com/office/drawing/2014/main" id="{400FB8F4-2ED4-4DE4-A2A1-4B3F90A8681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6813567F-70AD-44EE-9165-B0D30B872BF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39ECF316-D90D-49D4-817D-158764F84748}" type="datetimeFigureOut">
              <a:rPr lang="ko-KR" altLang="en-US"/>
              <a:pPr>
                <a:defRPr/>
              </a:pPr>
              <a:t>2021-06-25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>
                <a16:creationId xmlns:a16="http://schemas.microsoft.com/office/drawing/2014/main" id="{ABEBF37D-71FD-4033-9599-F8FF2895803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>
                <a16:creationId xmlns:a16="http://schemas.microsoft.com/office/drawing/2014/main" id="{EC43856B-3CF1-492E-A0DC-88F8B0B2E43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fld id="{A116D5DB-BC77-46F2-A183-55860516469B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45210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46C88CD-788F-4A0A-BAD2-3764861BBD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76CA36-66E7-4E7F-8B8E-0C9AD066E0D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A14BA488-FEB6-4DA7-BBDD-FE7BB0410CB7}" type="datetimeFigureOut">
              <a:rPr lang="ko-KR" altLang="en-US"/>
              <a:pPr>
                <a:defRPr/>
              </a:pPr>
              <a:t>2021-06-25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A8E04382-F85C-4FA8-AFD7-80D1B4CF3D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5C9DF7E4-1C53-43A2-80CD-65D66177D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1FE7AC-A1FF-4496-AE08-CF1C5E76BD4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DB3E7A-05F6-450F-9FFB-AB05C5F27B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fld id="{94E7365D-0DA0-4D3A-BD8B-F3176370EF3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8742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>
                <a16:creationId xmlns:a16="http://schemas.microsoft.com/office/drawing/2014/main" id="{9265EF69-6D69-4230-87D8-305DFAD47C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5FC1124A-972A-4EB5-9DD3-E0AB233CD03A}"/>
              </a:ext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>
                <a16:creationId xmlns:a16="http://schemas.microsoft.com/office/drawing/2014/main" id="{FD1BED44-072F-4048-BE15-434815D2ABC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AAA97274-1DDA-4245-BE74-31B2F032C9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23009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2330899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431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>
                <a16:creationId xmlns:a16="http://schemas.microsoft.com/office/drawing/2014/main" id="{83FE44F9-5FAA-408E-A6D7-803F5393955B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3B72923E-1704-47C6-9F35-D5181C1F006E}"/>
              </a:ext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>
                <a16:creationId xmlns:a16="http://schemas.microsoft.com/office/drawing/2014/main" id="{65751A8F-7C13-4E43-B66F-522D3D5EB1F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>
                <a16:creationId xmlns:a16="http://schemas.microsoft.com/office/drawing/2014/main" id="{FD25BE81-06C2-4A4F-A530-1423D82196EA}"/>
              </a:ext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>
                <a16:creationId xmlns:a16="http://schemas.microsoft.com/office/drawing/2014/main" id="{39EA02DE-149D-4FD2-8220-C2DB864664F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1677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>
                <a16:creationId xmlns:a16="http://schemas.microsoft.com/office/drawing/2014/main" id="{EFCD8BFF-2903-4AD1-A174-09B867452D7D}"/>
              </a:ext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>
                <a16:creationId xmlns:a16="http://schemas.microsoft.com/office/drawing/2014/main" id="{D4F47BCB-9F4B-419E-B3AE-97B8CB708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/>
            <a:fld id="{63F560A7-88BE-41D6-8A3B-C157CE9741A9}" type="slidenum">
              <a:rPr lang="ko-KR" altLang="en-US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/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6 w 3800"/>
              <a:gd name="T3" fmla="*/ 0 h 428"/>
              <a:gd name="T4" fmla="*/ 2147483646 w 3800"/>
              <a:gd name="T5" fmla="*/ 2147483646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>
                <a16:creationId xmlns:a16="http://schemas.microsoft.com/office/drawing/2014/main" id="{EFD6A9DE-CA5B-4C47-9F73-A7D34933A77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87" r:id="rId1"/>
    <p:sldLayoutId id="2147484785" r:id="rId2"/>
    <p:sldLayoutId id="2147484786" r:id="rId3"/>
    <p:sldLayoutId id="2147484788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47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48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6149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0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51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06-4. </a:t>
            </a:r>
            <a:r>
              <a:rPr lang="ko-KR" altLang="en-US" b="1" dirty="0" err="1">
                <a:solidFill>
                  <a:schemeClr val="tx1"/>
                </a:solidFill>
              </a:rPr>
              <a:t>메소드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15ECD1C-51E3-4424-B98C-789EC4F4C30B}"/>
              </a:ext>
            </a:extLst>
          </p:cNvPr>
          <p:cNvGrpSpPr/>
          <p:nvPr/>
        </p:nvGrpSpPr>
        <p:grpSpPr>
          <a:xfrm>
            <a:off x="1963738" y="0"/>
            <a:ext cx="7855173" cy="6400800"/>
            <a:chOff x="1963738" y="0"/>
            <a:chExt cx="7855173" cy="64008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4B60868-AB1D-4EB7-8EEE-44D735A26B15}"/>
                </a:ext>
              </a:extLst>
            </p:cNvPr>
            <p:cNvSpPr/>
            <p:nvPr/>
          </p:nvSpPr>
          <p:spPr>
            <a:xfrm>
              <a:off x="1968501" y="0"/>
              <a:ext cx="7175499" cy="3846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19">
              <a:extLst>
                <a:ext uri="{FF2B5EF4-FFF2-40B4-BE49-F238E27FC236}">
                  <a16:creationId xmlns:a16="http://schemas.microsoft.com/office/drawing/2014/main" id="{BDA27F23-AFDF-4A6F-BEFC-60141C2A9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6998" y="346871"/>
              <a:ext cx="3341913" cy="3247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28AA3FC-2FA2-4036-ADEF-C01CE179949A}"/>
                </a:ext>
              </a:extLst>
            </p:cNvPr>
            <p:cNvSpPr/>
            <p:nvPr/>
          </p:nvSpPr>
          <p:spPr>
            <a:xfrm>
              <a:off x="7602252" y="5627688"/>
              <a:ext cx="1091407" cy="7731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71AEBAA-7CE3-4939-804B-625D009BC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63738" y="0"/>
              <a:ext cx="4970462" cy="388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2143082"/>
      </p:ext>
    </p:extLst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리턴값이</a:t>
            </a:r>
            <a:r>
              <a:rPr lang="ko-KR" altLang="en-US" dirty="0"/>
              <a:t> 없는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en-US" altLang="ko-KR" dirty="0"/>
              <a:t>: void</a:t>
            </a:r>
          </a:p>
          <a:p>
            <a:pPr lvl="1"/>
            <a:r>
              <a:rPr lang="en-US" altLang="ko-KR"/>
              <a:t>void </a:t>
            </a:r>
            <a:r>
              <a:rPr lang="ko-KR" altLang="en-US" dirty="0"/>
              <a:t>선언된 </a:t>
            </a:r>
            <a:r>
              <a:rPr lang="ko-KR" altLang="en-US" dirty="0" err="1"/>
              <a:t>메소드에서</a:t>
            </a:r>
            <a:r>
              <a:rPr lang="ko-KR" altLang="en-US" dirty="0"/>
              <a:t> </a:t>
            </a:r>
            <a:r>
              <a:rPr lang="en-US" altLang="ko-KR" dirty="0"/>
              <a:t>return</a:t>
            </a:r>
            <a:r>
              <a:rPr lang="ko-KR" altLang="en-US" dirty="0"/>
              <a:t>문 사용하여 </a:t>
            </a:r>
            <a:r>
              <a:rPr lang="ko-KR" altLang="en-US" dirty="0" err="1"/>
              <a:t>메소드</a:t>
            </a:r>
            <a:r>
              <a:rPr lang="ko-KR" altLang="en-US" dirty="0"/>
              <a:t> 실행 강제</a:t>
            </a:r>
            <a:endParaRPr lang="en-US" altLang="ko-KR" dirty="0"/>
          </a:p>
        </p:txBody>
      </p:sp>
      <p:sp>
        <p:nvSpPr>
          <p:cNvPr id="1945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리턴</a:t>
            </a:r>
            <a:r>
              <a:rPr lang="en-US" altLang="ko-KR" dirty="0"/>
              <a:t>(return)</a:t>
            </a:r>
            <a:r>
              <a:rPr lang="ko-KR" altLang="en-US" dirty="0"/>
              <a:t>문</a:t>
            </a:r>
          </a:p>
        </p:txBody>
      </p:sp>
      <p:pic>
        <p:nvPicPr>
          <p:cNvPr id="1946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25" y="1951831"/>
            <a:ext cx="2844404" cy="571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25" y="2570294"/>
            <a:ext cx="6415088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6895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  <a:endParaRPr lang="en-US" altLang="ko-KR" dirty="0"/>
          </a:p>
          <a:p>
            <a:pPr lvl="1"/>
            <a:r>
              <a:rPr lang="ko-KR" altLang="en-US" dirty="0"/>
              <a:t>클래스 내외부의 호출에 의해 </a:t>
            </a:r>
            <a:r>
              <a:rPr lang="ko-KR" altLang="en-US" dirty="0" err="1"/>
              <a:t>메소드</a:t>
            </a:r>
            <a:r>
              <a:rPr lang="ko-KR" altLang="en-US" dirty="0"/>
              <a:t> 실행</a:t>
            </a:r>
            <a:endParaRPr lang="en-US" altLang="ko-KR" dirty="0"/>
          </a:p>
          <a:p>
            <a:pPr lvl="2"/>
            <a:r>
              <a:rPr lang="ko-KR" altLang="en-US" dirty="0"/>
              <a:t>내부의 경우 단순히 </a:t>
            </a:r>
            <a:r>
              <a:rPr lang="ko-KR" altLang="en-US" dirty="0" err="1"/>
              <a:t>메소드</a:t>
            </a:r>
            <a:r>
              <a:rPr lang="ko-KR" altLang="en-US" dirty="0"/>
              <a:t> 이름으로 호출</a:t>
            </a:r>
            <a:endParaRPr lang="en-US" altLang="ko-KR" dirty="0"/>
          </a:p>
          <a:p>
            <a:pPr lvl="2"/>
            <a:r>
              <a:rPr lang="ko-KR" altLang="en-US" dirty="0"/>
              <a:t>외부의 경우 클래스로부터 객체 생성한 뒤 참조 변수 사용하여 </a:t>
            </a:r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sp>
        <p:nvSpPr>
          <p:cNvPr id="2355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pic>
        <p:nvPicPr>
          <p:cNvPr id="2355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2590800"/>
            <a:ext cx="6286500" cy="387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9512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객체 내부에서 호출</a:t>
            </a:r>
            <a:endParaRPr lang="en-US" altLang="ko-KR" dirty="0"/>
          </a:p>
          <a:p>
            <a:pPr lvl="1"/>
            <a:r>
              <a:rPr lang="ko-KR" altLang="en-US" dirty="0" err="1"/>
              <a:t>메소드가</a:t>
            </a:r>
            <a:r>
              <a:rPr lang="ko-KR" altLang="en-US" dirty="0"/>
              <a:t> </a:t>
            </a:r>
            <a:r>
              <a:rPr lang="ko-KR" altLang="en-US" err="1"/>
              <a:t>리턴값</a:t>
            </a:r>
            <a:r>
              <a:rPr lang="ko-KR" altLang="en-US"/>
              <a:t> 없거나</a:t>
            </a:r>
            <a:r>
              <a:rPr lang="en-US" altLang="ko-KR"/>
              <a:t>(void)</a:t>
            </a:r>
            <a:r>
              <a:rPr lang="ko-KR" altLang="en-US"/>
              <a:t> </a:t>
            </a:r>
            <a:r>
              <a:rPr lang="ko-KR" altLang="en-US" dirty="0"/>
              <a:t>있어도 받고 싶지 않은 경우</a:t>
            </a:r>
          </a:p>
        </p:txBody>
      </p:sp>
      <p:sp>
        <p:nvSpPr>
          <p:cNvPr id="2457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pic>
        <p:nvPicPr>
          <p:cNvPr id="2458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1893689"/>
            <a:ext cx="6796087" cy="697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743201"/>
            <a:ext cx="6812296" cy="35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0454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리턴값</a:t>
            </a:r>
            <a:r>
              <a:rPr lang="ko-KR" altLang="en-US" dirty="0"/>
              <a:t> 있는 </a:t>
            </a:r>
            <a:r>
              <a:rPr lang="ko-KR" altLang="en-US" dirty="0" err="1"/>
              <a:t>메소드</a:t>
            </a:r>
            <a:r>
              <a:rPr lang="ko-KR" altLang="en-US" dirty="0"/>
              <a:t> 호출하고 </a:t>
            </a:r>
            <a:r>
              <a:rPr lang="ko-KR" altLang="en-US" dirty="0" err="1"/>
              <a:t>리턴값</a:t>
            </a:r>
            <a:r>
              <a:rPr lang="ko-KR" altLang="en-US" dirty="0"/>
              <a:t> 받고 싶은 경우</a:t>
            </a:r>
          </a:p>
        </p:txBody>
      </p:sp>
      <p:sp>
        <p:nvSpPr>
          <p:cNvPr id="2560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684339"/>
            <a:ext cx="6667500" cy="119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2971802"/>
            <a:ext cx="6667500" cy="3298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716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객체 외부에서 호출</a:t>
            </a:r>
            <a:endParaRPr lang="en-US" altLang="ko-KR" dirty="0"/>
          </a:p>
          <a:p>
            <a:pPr lvl="1"/>
            <a:r>
              <a:rPr lang="ko-KR" altLang="en-US" dirty="0"/>
              <a:t>우선 클래스로부터 객체 생성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참조 변수와 도트 연산자 사용하여 </a:t>
            </a:r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호출</a:t>
            </a:r>
          </a:p>
        </p:txBody>
      </p:sp>
      <p:pic>
        <p:nvPicPr>
          <p:cNvPr id="2970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1" y="1851279"/>
            <a:ext cx="6826391" cy="681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07" y="2895600"/>
            <a:ext cx="6913788" cy="94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2" y="3886201"/>
            <a:ext cx="6919042" cy="1600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0570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>
              <a:defRPr/>
            </a:pPr>
            <a:endParaRPr lang="en-US" altLang="ko-KR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r>
              <a:rPr lang="ko-KR" altLang="en-US" dirty="0">
                <a:solidFill>
                  <a:srgbClr val="C00000"/>
                </a:solidFill>
              </a:rPr>
              <a:t> 오버로딩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(overloading)</a:t>
            </a:r>
          </a:p>
          <a:p>
            <a:pPr lvl="1">
              <a:defRPr/>
            </a:pPr>
            <a:r>
              <a:rPr lang="ko-KR" altLang="en-US"/>
              <a:t>같은 </a:t>
            </a:r>
            <a:r>
              <a:rPr lang="ko-KR" altLang="en-US" dirty="0"/>
              <a:t>이름의 </a:t>
            </a:r>
            <a:r>
              <a:rPr lang="ko-KR" altLang="en-US" dirty="0" err="1"/>
              <a:t>메소드를</a:t>
            </a:r>
            <a:r>
              <a:rPr lang="ko-KR" altLang="en-US" dirty="0"/>
              <a:t> 여러 개 선언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매개값을</a:t>
            </a:r>
            <a:r>
              <a:rPr lang="ko-KR" altLang="en-US" dirty="0"/>
              <a:t> 다양하게 받아 처리할 수 있도록 하기 위함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매개 변수의 타입</a:t>
            </a:r>
            <a:r>
              <a:rPr lang="en-US" altLang="ko-KR" dirty="0"/>
              <a:t>, </a:t>
            </a:r>
            <a:r>
              <a:rPr lang="ko-KR" altLang="en-US" dirty="0"/>
              <a:t>개수</a:t>
            </a:r>
            <a:r>
              <a:rPr lang="en-US" altLang="ko-KR" dirty="0"/>
              <a:t>, </a:t>
            </a:r>
            <a:r>
              <a:rPr lang="ko-KR" altLang="en-US" dirty="0"/>
              <a:t>순서 중 하나가 달라야</a:t>
            </a:r>
            <a:endParaRPr lang="en-US" altLang="ko-KR" dirty="0"/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3277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오버로딩</a:t>
            </a:r>
          </a:p>
        </p:txBody>
      </p:sp>
      <p:pic>
        <p:nvPicPr>
          <p:cNvPr id="3277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743200"/>
            <a:ext cx="6899672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EEC62BB-53E6-4001-B1DD-7B232BCCC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982" y="2642443"/>
            <a:ext cx="2257048" cy="143141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F0DBBAF-3B16-43F9-AF49-EF1F2EE73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283" y="4078053"/>
            <a:ext cx="3019048" cy="143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61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오버로딩된</a:t>
            </a:r>
            <a:r>
              <a:rPr lang="ko-KR" altLang="en-US" dirty="0"/>
              <a:t> </a:t>
            </a:r>
            <a:r>
              <a:rPr lang="ko-KR" altLang="en-US" dirty="0" err="1"/>
              <a:t>메소드</a:t>
            </a:r>
            <a:r>
              <a:rPr lang="ko-KR" altLang="en-US" dirty="0"/>
              <a:t> 호출하는 경우 </a:t>
            </a:r>
            <a:r>
              <a:rPr lang="en-US" altLang="ko-KR" dirty="0"/>
              <a:t>JVM</a:t>
            </a:r>
            <a:r>
              <a:rPr lang="ko-KR" altLang="en-US" dirty="0"/>
              <a:t>은 </a:t>
            </a:r>
            <a:r>
              <a:rPr lang="ko-KR" altLang="en-US" dirty="0" err="1"/>
              <a:t>매개값</a:t>
            </a:r>
            <a:r>
              <a:rPr lang="ko-KR" altLang="en-US" dirty="0"/>
              <a:t> 타입 보고 </a:t>
            </a:r>
            <a:r>
              <a:rPr lang="ko-KR" altLang="en-US" err="1"/>
              <a:t>메소드를</a:t>
            </a:r>
            <a:r>
              <a:rPr lang="ko-KR" altLang="en-US"/>
              <a:t> 선택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plus(</a:t>
            </a:r>
            <a:r>
              <a:rPr lang="en-US" altLang="ko-KR" dirty="0" err="1"/>
              <a:t>int</a:t>
            </a:r>
            <a:r>
              <a:rPr lang="en-US" altLang="ko-KR" dirty="0"/>
              <a:t> x, </a:t>
            </a:r>
            <a:r>
              <a:rPr lang="en-US" altLang="ko-KR" dirty="0" err="1"/>
              <a:t>int</a:t>
            </a:r>
            <a:r>
              <a:rPr lang="en-US" altLang="ko-KR" dirty="0"/>
              <a:t> y)</a:t>
            </a:r>
            <a:r>
              <a:rPr lang="ko-KR" altLang="en-US" dirty="0"/>
              <a:t>가 실행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plus(double x, double y)</a:t>
            </a:r>
            <a:r>
              <a:rPr lang="ko-KR" altLang="en-US" dirty="0"/>
              <a:t>가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marL="470297" lvl="2" indent="0">
              <a:buNone/>
            </a:pPr>
            <a:endParaRPr lang="en-US" altLang="ko-KR" dirty="0"/>
          </a:p>
          <a:p>
            <a:pPr lvl="2"/>
            <a:endParaRPr lang="en-US" altLang="ko-KR"/>
          </a:p>
          <a:p>
            <a:pPr lvl="2"/>
            <a:r>
              <a:rPr lang="en-US" altLang="ko-KR"/>
              <a:t>plus</a:t>
            </a:r>
            <a:r>
              <a:rPr lang="en-US" altLang="ko-KR" dirty="0"/>
              <a:t>(double x, double y)</a:t>
            </a:r>
            <a:r>
              <a:rPr lang="ko-KR" altLang="en-US" dirty="0"/>
              <a:t>가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3481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오버로딩</a:t>
            </a:r>
          </a:p>
        </p:txBody>
      </p:sp>
      <p:pic>
        <p:nvPicPr>
          <p:cNvPr id="348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40" y="1682248"/>
            <a:ext cx="6197525" cy="575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85" y="2946613"/>
            <a:ext cx="6197525" cy="70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04" y="4381507"/>
            <a:ext cx="7340646" cy="1346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5A4A43F-382B-4D23-A4ED-2742888A7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7368" y="1720605"/>
            <a:ext cx="2187123" cy="13870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7A0E2FB-95C2-48C9-8A5A-525E465C4A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7368" y="3107675"/>
            <a:ext cx="3019048" cy="143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44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endParaRPr lang="en-US" altLang="ko-KR" dirty="0"/>
          </a:p>
          <a:p>
            <a:pPr lvl="1"/>
            <a:r>
              <a:rPr lang="ko-KR" altLang="en-US" dirty="0"/>
              <a:t>매개 변수의 타입</a:t>
            </a:r>
            <a:r>
              <a:rPr lang="en-US" altLang="ko-KR" dirty="0"/>
              <a:t>, </a:t>
            </a:r>
            <a:r>
              <a:rPr lang="ko-KR" altLang="en-US" dirty="0"/>
              <a:t>개수</a:t>
            </a:r>
            <a:r>
              <a:rPr lang="en-US" altLang="ko-KR" dirty="0"/>
              <a:t>, </a:t>
            </a:r>
            <a:r>
              <a:rPr lang="ko-KR" altLang="en-US" dirty="0"/>
              <a:t>순서 같은 경우 매개변수 이름 달라도 </a:t>
            </a:r>
            <a:r>
              <a:rPr lang="ko-KR" altLang="en-US" dirty="0" err="1"/>
              <a:t>메소드</a:t>
            </a:r>
            <a:r>
              <a:rPr lang="ko-KR" altLang="en-US" dirty="0"/>
              <a:t> 오버로딩 아님에 주의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>
                <a:solidFill>
                  <a:srgbClr val="C00000"/>
                </a:solidFill>
              </a:rPr>
              <a:t>System.out.println</a:t>
            </a:r>
            <a:r>
              <a:rPr lang="en-US" altLang="ko-KR" dirty="0">
                <a:solidFill>
                  <a:srgbClr val="C00000"/>
                </a:solidFill>
              </a:rPr>
              <a:t>() </a:t>
            </a:r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3584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오버로딩</a:t>
            </a:r>
          </a:p>
        </p:txBody>
      </p:sp>
      <p:pic>
        <p:nvPicPr>
          <p:cNvPr id="358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541203"/>
            <a:ext cx="6591300" cy="973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587" y="2952750"/>
            <a:ext cx="68580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587" y="4648200"/>
            <a:ext cx="6843713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8287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선언부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/>
              <a:t>: </a:t>
            </a:r>
            <a:r>
              <a:rPr lang="ko-KR" altLang="en-US"/>
              <a:t>리턴 </a:t>
            </a:r>
            <a:r>
              <a:rPr lang="ko-KR" altLang="en-US" dirty="0"/>
              <a:t>타입</a:t>
            </a:r>
            <a:r>
              <a:rPr lang="en-US" altLang="ko-KR" dirty="0"/>
              <a:t>, </a:t>
            </a:r>
            <a:r>
              <a:rPr lang="ko-KR" altLang="en-US" dirty="0" err="1"/>
              <a:t>메소드</a:t>
            </a:r>
            <a:r>
              <a:rPr lang="ko-KR" altLang="en-US" dirty="0"/>
              <a:t> 이름</a:t>
            </a:r>
            <a:r>
              <a:rPr lang="en-US" altLang="ko-KR" dirty="0"/>
              <a:t>, </a:t>
            </a:r>
            <a:r>
              <a:rPr lang="ko-KR" altLang="en-US" dirty="0"/>
              <a:t>매개 </a:t>
            </a:r>
            <a:r>
              <a:rPr lang="ko-KR" altLang="en-US"/>
              <a:t>변수 선언</a:t>
            </a:r>
            <a:endParaRPr lang="en-US" altLang="ko-KR" dirty="0"/>
          </a:p>
          <a:p>
            <a:pPr lvl="1" indent="-136525"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void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리턴값이</a:t>
            </a:r>
            <a:r>
              <a:rPr lang="ko-KR" altLang="en-US" dirty="0"/>
              <a:t> </a:t>
            </a:r>
            <a:r>
              <a:rPr lang="ko-KR" altLang="en-US"/>
              <a:t>없는 메소드는 리턴 타입으로 </a:t>
            </a:r>
            <a:r>
              <a:rPr lang="en-US" altLang="ko-KR"/>
              <a:t>void</a:t>
            </a:r>
            <a:r>
              <a:rPr lang="ko-KR" altLang="en-US"/>
              <a:t>를 기술해야 함</a:t>
            </a:r>
            <a:endParaRPr lang="en-US" altLang="ko-KR"/>
          </a:p>
          <a:p>
            <a:pPr lvl="1" indent="-136525">
              <a:defRPr/>
            </a:pPr>
            <a:endParaRPr lang="en-US" altLang="ko-KR"/>
          </a:p>
          <a:p>
            <a:pPr lvl="1" indent="-136525">
              <a:defRPr/>
            </a:pPr>
            <a:r>
              <a:rPr lang="ko-KR" altLang="en-US">
                <a:solidFill>
                  <a:srgbClr val="C00000"/>
                </a:solidFill>
              </a:rPr>
              <a:t>매개 </a:t>
            </a:r>
            <a:r>
              <a:rPr lang="ko-KR" altLang="en-US" dirty="0">
                <a:solidFill>
                  <a:srgbClr val="C00000"/>
                </a:solidFill>
              </a:rPr>
              <a:t>변수 </a:t>
            </a:r>
            <a:r>
              <a:rPr lang="en-US" altLang="ko-KR" dirty="0"/>
              <a:t>: </a:t>
            </a:r>
            <a:r>
              <a:rPr lang="ko-KR" altLang="en-US" dirty="0" err="1"/>
              <a:t>메소드</a:t>
            </a:r>
            <a:r>
              <a:rPr lang="ko-KR" altLang="en-US" dirty="0"/>
              <a:t> 호출 시 </a:t>
            </a:r>
            <a:r>
              <a:rPr lang="ko-KR" altLang="en-US"/>
              <a:t>제공되는 매개값이</a:t>
            </a:r>
            <a:r>
              <a:rPr lang="en-US" altLang="ko-KR"/>
              <a:t> </a:t>
            </a:r>
            <a:r>
              <a:rPr lang="ko-KR" altLang="en-US"/>
              <a:t>대입되어 메소드 </a:t>
            </a:r>
            <a:r>
              <a:rPr lang="ko-KR" altLang="en-US" dirty="0"/>
              <a:t>블록 실행 시 이용됨</a:t>
            </a: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리턴문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/>
              <a:t>: </a:t>
            </a:r>
            <a:r>
              <a:rPr lang="ko-KR" altLang="en-US"/>
              <a:t>메소드의 리턴값을 지정하거나 메소드 </a:t>
            </a:r>
            <a:r>
              <a:rPr lang="ko-KR" altLang="en-US" dirty="0"/>
              <a:t>실행 종료를 위해 사용할 수 있음</a:t>
            </a:r>
            <a:r>
              <a:rPr lang="en-US" altLang="ko-KR" dirty="0"/>
              <a:t>.</a:t>
            </a:r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호출 </a:t>
            </a:r>
            <a:r>
              <a:rPr lang="en-US" altLang="ko-KR" dirty="0"/>
              <a:t>: </a:t>
            </a:r>
            <a:r>
              <a:rPr lang="ko-KR" altLang="en-US" dirty="0" err="1"/>
              <a:t>메소드를</a:t>
            </a:r>
            <a:r>
              <a:rPr lang="ko-KR" altLang="en-US" dirty="0"/>
              <a:t> 실행하려면 </a:t>
            </a:r>
            <a:r>
              <a:rPr lang="en-US" altLang="ko-KR" dirty="0"/>
              <a:t>‘</a:t>
            </a:r>
            <a:r>
              <a:rPr lang="ko-KR" altLang="en-US" dirty="0" err="1"/>
              <a:t>메소드</a:t>
            </a:r>
            <a:r>
              <a:rPr lang="ko-KR" altLang="en-US" dirty="0"/>
              <a:t> 이름</a:t>
            </a:r>
            <a:r>
              <a:rPr lang="en-US" altLang="ko-KR" dirty="0"/>
              <a:t>(</a:t>
            </a:r>
            <a:r>
              <a:rPr lang="ko-KR" altLang="en-US" dirty="0" err="1"/>
              <a:t>매개값</a:t>
            </a:r>
            <a:r>
              <a:rPr lang="en-US" altLang="ko-KR" dirty="0"/>
              <a:t>. …)’ </a:t>
            </a:r>
            <a:r>
              <a:rPr lang="ko-KR" altLang="en-US"/>
              <a:t>형태로 호출</a:t>
            </a: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오버로딩 </a:t>
            </a:r>
            <a:r>
              <a:rPr lang="en-US" altLang="ko-KR" dirty="0"/>
              <a:t>: </a:t>
            </a:r>
            <a:r>
              <a:rPr lang="ko-KR" altLang="en-US" dirty="0"/>
              <a:t>클래스 내에 같은 이름의 </a:t>
            </a:r>
            <a:r>
              <a:rPr lang="ko-KR" altLang="en-US" dirty="0" err="1"/>
              <a:t>메소드</a:t>
            </a:r>
            <a:r>
              <a:rPr lang="ko-KR" altLang="en-US" dirty="0"/>
              <a:t> 여러 개 선언하는 </a:t>
            </a:r>
            <a:r>
              <a:rPr lang="ko-KR" altLang="en-US"/>
              <a:t>것을 말함</a:t>
            </a:r>
            <a:endParaRPr lang="en-US" altLang="ko-KR" dirty="0"/>
          </a:p>
        </p:txBody>
      </p:sp>
      <p:sp>
        <p:nvSpPr>
          <p:cNvPr id="1433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키워드로 끝내는 핵심 포인트 </a:t>
            </a:r>
          </a:p>
        </p:txBody>
      </p:sp>
    </p:spTree>
    <p:extLst>
      <p:ext uri="{BB962C8B-B14F-4D97-AF65-F5344CB8AC3E}">
        <p14:creationId xmlns:p14="http://schemas.microsoft.com/office/powerpoint/2010/main" val="333713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3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23555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23558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27"/>
          <p:cNvSpPr>
            <a:spLocks noGrp="1"/>
          </p:cNvSpPr>
          <p:nvPr>
            <p:ph sz="quarter" idx="10"/>
          </p:nvPr>
        </p:nvSpPr>
        <p:spPr>
          <a:xfrm>
            <a:off x="342900" y="990601"/>
            <a:ext cx="8286750" cy="5400675"/>
          </a:xfrm>
          <a:prstGeom prst="roundRect">
            <a:avLst>
              <a:gd name="adj" fmla="val 12995"/>
            </a:avLst>
          </a:prstGeom>
          <a:ln>
            <a:round/>
            <a:headEnd/>
            <a:tailEnd/>
          </a:ln>
        </p:spPr>
        <p:txBody>
          <a:bodyPr/>
          <a:lstStyle/>
          <a:p>
            <a:r>
              <a:rPr lang="ko-KR" altLang="en-US" dirty="0"/>
              <a:t>목차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시작하기 전에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 err="1"/>
              <a:t>메소드</a:t>
            </a:r>
            <a:r>
              <a:rPr lang="ko-KR" altLang="en-US" sz="2200" dirty="0"/>
              <a:t> 선언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리턴 문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 err="1"/>
              <a:t>메소드</a:t>
            </a:r>
            <a:r>
              <a:rPr lang="ko-KR" altLang="en-US" sz="2200" dirty="0"/>
              <a:t> 호출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 err="1"/>
              <a:t>메소드</a:t>
            </a:r>
            <a:r>
              <a:rPr lang="ko-KR" altLang="en-US" sz="2200" dirty="0"/>
              <a:t> 오버로딩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키워드로 끝내는 </a:t>
            </a:r>
            <a:r>
              <a:rPr lang="ko-KR" altLang="en-US" sz="2200"/>
              <a:t>핵심 포인트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326716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FF5D52F-B804-47CD-A5A3-A2DFF8C79C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28600" y="4495800"/>
            <a:ext cx="8686800" cy="2151018"/>
          </a:xfrm>
        </p:spPr>
        <p:txBody>
          <a:bodyPr/>
          <a:lstStyle/>
          <a:p>
            <a:r>
              <a:rPr lang="ko-KR" altLang="en-US" dirty="0"/>
              <a:t>메소드</a:t>
            </a:r>
            <a:r>
              <a:rPr lang="en-US" altLang="ko-KR" dirty="0"/>
              <a:t>(Method)</a:t>
            </a:r>
          </a:p>
          <a:p>
            <a:r>
              <a:rPr lang="ko-KR" altLang="en-US" dirty="0"/>
              <a:t>영어로 직역하면 방법</a:t>
            </a:r>
            <a:r>
              <a:rPr lang="en-US" altLang="ko-KR" dirty="0"/>
              <a:t>, </a:t>
            </a:r>
            <a:r>
              <a:rPr lang="ko-KR" altLang="en-US" dirty="0"/>
              <a:t>다른 언어에서는 </a:t>
            </a:r>
            <a:r>
              <a:rPr lang="en-US" altLang="ko-KR" dirty="0"/>
              <a:t>function, </a:t>
            </a:r>
            <a:r>
              <a:rPr lang="ko-KR" altLang="en-US" dirty="0"/>
              <a:t>함수 등의 명칭으로 사용됨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함수</a:t>
            </a:r>
            <a:r>
              <a:rPr lang="en-US" altLang="ko-KR" dirty="0"/>
              <a:t>=function=method </a:t>
            </a:r>
            <a:r>
              <a:rPr lang="ko-KR" altLang="en-US" dirty="0"/>
              <a:t>같은 말 </a:t>
            </a:r>
            <a:r>
              <a:rPr lang="en-US" altLang="ko-KR" dirty="0"/>
              <a:t>, </a:t>
            </a:r>
            <a:r>
              <a:rPr lang="ko-KR" altLang="en-US" dirty="0"/>
              <a:t>수학의 함수와는 다른 개념 더 복잡함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크게 보면 클래스의 기능 </a:t>
            </a:r>
            <a:r>
              <a:rPr lang="en-US" altLang="ko-KR" dirty="0"/>
              <a:t>, </a:t>
            </a:r>
            <a:r>
              <a:rPr lang="ko-KR" altLang="en-US" dirty="0"/>
              <a:t>특정 기능을 정의한 코드들의 집합</a:t>
            </a:r>
            <a:br>
              <a:rPr lang="ko-KR" altLang="en-US" dirty="0"/>
            </a:br>
            <a:r>
              <a:rPr lang="en-US" altLang="ko-KR" dirty="0"/>
              <a:t>(</a:t>
            </a:r>
            <a:r>
              <a:rPr lang="ko-KR" altLang="en-US" dirty="0"/>
              <a:t>여러 줄의 반복되는 코드들을 하나의 집합으로 </a:t>
            </a:r>
            <a:r>
              <a:rPr lang="ko-KR" altLang="en-US" dirty="0" err="1"/>
              <a:t>만든것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객체 지향 프로그램에서의 핵심</a:t>
            </a: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DC2453-34DB-4B59-A557-3E00CF667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295400"/>
            <a:ext cx="3663616" cy="32004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CAD732B-0116-4BAA-8103-2626AC9F0DB1}"/>
              </a:ext>
            </a:extLst>
          </p:cNvPr>
          <p:cNvSpPr/>
          <p:nvPr/>
        </p:nvSpPr>
        <p:spPr>
          <a:xfrm>
            <a:off x="3721623" y="2735560"/>
            <a:ext cx="1656184" cy="15121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70F53BB-13C7-474F-A9CA-CDEAC66EB812}"/>
              </a:ext>
            </a:extLst>
          </p:cNvPr>
          <p:cNvSpPr/>
          <p:nvPr/>
        </p:nvSpPr>
        <p:spPr>
          <a:xfrm>
            <a:off x="3131360" y="1358900"/>
            <a:ext cx="4464496" cy="307119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C663FAA8-8C46-44D2-A93C-6BFE3EA86F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1500" y="854844"/>
            <a:ext cx="194421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9pPr>
          </a:lstStyle>
          <a:p>
            <a:pPr latinLnBrk="0">
              <a:spcBef>
                <a:spcPct val="0"/>
              </a:spcBef>
              <a:defRPr/>
            </a:pPr>
            <a:r>
              <a:rPr lang="en-US" altLang="ko-KR" sz="1700" b="1" dirty="0"/>
              <a:t>[</a:t>
            </a:r>
            <a:r>
              <a:rPr lang="ko-KR" altLang="en-US" sz="1700" b="1" dirty="0"/>
              <a:t>자전거 프로그램</a:t>
            </a:r>
            <a:r>
              <a:rPr lang="en-US" altLang="ko-KR" sz="1700" b="1" dirty="0"/>
              <a:t>]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DA72EE5-8E7A-474B-9C2D-74DFC24A8D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7559" y="2422984"/>
            <a:ext cx="194421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9pPr>
          </a:lstStyle>
          <a:p>
            <a:pPr latinLnBrk="0">
              <a:spcBef>
                <a:spcPct val="0"/>
              </a:spcBef>
              <a:defRPr/>
            </a:pPr>
            <a:r>
              <a:rPr lang="en-US" altLang="ko-KR" sz="1700" b="1" dirty="0"/>
              <a:t>[</a:t>
            </a:r>
            <a:r>
              <a:rPr lang="ko-KR" altLang="en-US" sz="1700" b="1" dirty="0"/>
              <a:t>바퀴</a:t>
            </a:r>
            <a:r>
              <a:rPr lang="en-US" altLang="ko-KR" sz="1700" b="1" dirty="0"/>
              <a:t>.class]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B9A7D34-A089-4791-A45E-E2CCA5B9E2AC}"/>
              </a:ext>
            </a:extLst>
          </p:cNvPr>
          <p:cNvCxnSpPr/>
          <p:nvPr/>
        </p:nvCxnSpPr>
        <p:spPr>
          <a:xfrm flipH="1">
            <a:off x="2483288" y="3383632"/>
            <a:ext cx="1800200" cy="5040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">
            <a:extLst>
              <a:ext uri="{FF2B5EF4-FFF2-40B4-BE49-F238E27FC236}">
                <a16:creationId xmlns:a16="http://schemas.microsoft.com/office/drawing/2014/main" id="{8112FF24-1412-4527-A0FA-6324FF8686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064" y="3782724"/>
            <a:ext cx="258968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9pPr>
          </a:lstStyle>
          <a:p>
            <a:pPr latinLnBrk="0">
              <a:spcBef>
                <a:spcPct val="0"/>
              </a:spcBef>
              <a:defRPr/>
            </a:pPr>
            <a:r>
              <a:rPr lang="ko-KR" altLang="en-US" sz="1700" b="1" dirty="0">
                <a:solidFill>
                  <a:srgbClr val="FF0000"/>
                </a:solidFill>
              </a:rPr>
              <a:t>바퀴의기능들</a:t>
            </a:r>
            <a:r>
              <a:rPr lang="en-US" altLang="ko-KR" sz="1700" b="1" dirty="0">
                <a:solidFill>
                  <a:srgbClr val="FF0000"/>
                </a:solidFill>
              </a:rPr>
              <a:t>=Method</a:t>
            </a:r>
            <a:br>
              <a:rPr lang="en-US" altLang="ko-KR" sz="1700" b="1" dirty="0">
                <a:solidFill>
                  <a:srgbClr val="FF0000"/>
                </a:solidFill>
              </a:rPr>
            </a:br>
            <a:r>
              <a:rPr lang="en-US" altLang="ko-KR" sz="1700" b="1" dirty="0">
                <a:solidFill>
                  <a:srgbClr val="FF0000"/>
                </a:solidFill>
              </a:rPr>
              <a:t>(</a:t>
            </a:r>
            <a:r>
              <a:rPr lang="ko-KR" altLang="en-US" sz="1700" b="1" dirty="0">
                <a:solidFill>
                  <a:srgbClr val="FF0000"/>
                </a:solidFill>
              </a:rPr>
              <a:t>전진 </a:t>
            </a:r>
            <a:r>
              <a:rPr lang="en-US" altLang="ko-KR" sz="1700" b="1" dirty="0">
                <a:solidFill>
                  <a:srgbClr val="FF0000"/>
                </a:solidFill>
              </a:rPr>
              <a:t>, </a:t>
            </a:r>
            <a:r>
              <a:rPr lang="ko-KR" altLang="en-US" sz="1700" b="1" dirty="0">
                <a:solidFill>
                  <a:srgbClr val="FF0000"/>
                </a:solidFill>
              </a:rPr>
              <a:t>후진</a:t>
            </a:r>
            <a:r>
              <a:rPr lang="en-US" altLang="ko-KR" sz="1700" b="1" dirty="0">
                <a:solidFill>
                  <a:srgbClr val="FF0000"/>
                </a:solidFill>
              </a:rPr>
              <a:t>?</a:t>
            </a:r>
            <a:r>
              <a:rPr lang="ko-KR" altLang="en-US" sz="1700" b="1" dirty="0">
                <a:solidFill>
                  <a:srgbClr val="FF0000"/>
                </a:solidFill>
              </a:rPr>
              <a:t> </a:t>
            </a:r>
            <a:r>
              <a:rPr lang="en-US" altLang="ko-KR" sz="1700" b="1" dirty="0">
                <a:solidFill>
                  <a:srgbClr val="FF0000"/>
                </a:solidFill>
              </a:rPr>
              <a:t>, </a:t>
            </a:r>
            <a:r>
              <a:rPr lang="ko-KR" altLang="en-US" sz="1700" b="1" dirty="0">
                <a:solidFill>
                  <a:srgbClr val="FF0000"/>
                </a:solidFill>
              </a:rPr>
              <a:t>등</a:t>
            </a:r>
            <a:r>
              <a:rPr lang="en-US" altLang="ko-KR" sz="17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23C0C7-AF80-41B4-8C01-6BB3029535F3}"/>
              </a:ext>
            </a:extLst>
          </p:cNvPr>
          <p:cNvSpPr/>
          <p:nvPr/>
        </p:nvSpPr>
        <p:spPr>
          <a:xfrm>
            <a:off x="5443990" y="1665986"/>
            <a:ext cx="1071746" cy="8871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BAEC797-64C5-4984-9FFD-018E97EA8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7807" y="1342878"/>
            <a:ext cx="194421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9pPr>
          </a:lstStyle>
          <a:p>
            <a:pPr latinLnBrk="0">
              <a:spcBef>
                <a:spcPct val="0"/>
              </a:spcBef>
              <a:defRPr/>
            </a:pPr>
            <a:r>
              <a:rPr lang="en-US" altLang="ko-KR" sz="1700" b="1" dirty="0"/>
              <a:t>[</a:t>
            </a:r>
            <a:r>
              <a:rPr lang="ko-KR" altLang="en-US" sz="1700" b="1" dirty="0"/>
              <a:t>핸들</a:t>
            </a:r>
            <a:r>
              <a:rPr lang="en-US" altLang="ko-KR" sz="1700" b="1" dirty="0"/>
              <a:t>.class]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F6B38F3D-2904-46E9-A5BA-E80D018447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0074" y="2181440"/>
            <a:ext cx="258968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000" kern="1200">
                <a:solidFill>
                  <a:schemeClr val="tx1"/>
                </a:solidFill>
                <a:latin typeface="Arial" panose="020B0604020202020204" pitchFamily="34" charset="0"/>
                <a:ea typeface="돋움" panose="020B0600000101010101" pitchFamily="50" charset="-127"/>
                <a:cs typeface="+mn-cs"/>
              </a:defRPr>
            </a:lvl9pPr>
          </a:lstStyle>
          <a:p>
            <a:pPr latinLnBrk="0">
              <a:spcBef>
                <a:spcPct val="0"/>
              </a:spcBef>
              <a:defRPr/>
            </a:pPr>
            <a:r>
              <a:rPr lang="ko-KR" altLang="en-US" sz="1700" b="1" dirty="0" err="1">
                <a:solidFill>
                  <a:srgbClr val="FF0000"/>
                </a:solidFill>
              </a:rPr>
              <a:t>헨들의기능들</a:t>
            </a:r>
            <a:r>
              <a:rPr lang="en-US" altLang="ko-KR" sz="1700" b="1" dirty="0">
                <a:solidFill>
                  <a:srgbClr val="FF0000"/>
                </a:solidFill>
              </a:rPr>
              <a:t>=Method</a:t>
            </a:r>
            <a:br>
              <a:rPr lang="en-US" altLang="ko-KR" sz="1700" b="1" dirty="0">
                <a:solidFill>
                  <a:srgbClr val="FF0000"/>
                </a:solidFill>
              </a:rPr>
            </a:br>
            <a:r>
              <a:rPr lang="en-US" altLang="ko-KR" sz="1700" b="1" dirty="0">
                <a:solidFill>
                  <a:srgbClr val="FF0000"/>
                </a:solidFill>
              </a:rPr>
              <a:t>(</a:t>
            </a:r>
            <a:r>
              <a:rPr lang="ko-KR" altLang="en-US" sz="1700" b="1" dirty="0">
                <a:solidFill>
                  <a:srgbClr val="FF0000"/>
                </a:solidFill>
              </a:rPr>
              <a:t>좌회전</a:t>
            </a:r>
            <a:r>
              <a:rPr lang="en-US" altLang="ko-KR" sz="1700" b="1" dirty="0">
                <a:solidFill>
                  <a:srgbClr val="FF0000"/>
                </a:solidFill>
              </a:rPr>
              <a:t>,</a:t>
            </a:r>
            <a:r>
              <a:rPr lang="ko-KR" altLang="en-US" sz="1700" b="1" dirty="0">
                <a:solidFill>
                  <a:srgbClr val="FF0000"/>
                </a:solidFill>
              </a:rPr>
              <a:t>우회전 등</a:t>
            </a:r>
            <a:r>
              <a:rPr lang="en-US" altLang="ko-KR" sz="1700" b="1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E064CD1-0A1E-404D-BDBB-D3D9346D7391}"/>
              </a:ext>
            </a:extLst>
          </p:cNvPr>
          <p:cNvCxnSpPr>
            <a:cxnSpLocks/>
          </p:cNvCxnSpPr>
          <p:nvPr/>
        </p:nvCxnSpPr>
        <p:spPr>
          <a:xfrm>
            <a:off x="6025125" y="2210032"/>
            <a:ext cx="669549" cy="1347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95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핵심 키워드</a:t>
            </a:r>
            <a:r>
              <a:rPr lang="en-US" altLang="ko-KR" dirty="0">
                <a:solidFill>
                  <a:srgbClr val="FF0000"/>
                </a:solidFill>
              </a:rPr>
              <a:t>] </a:t>
            </a:r>
            <a:r>
              <a:rPr lang="en-US" altLang="ko-KR" dirty="0"/>
              <a:t>: </a:t>
            </a:r>
            <a:r>
              <a:rPr lang="ko-KR" altLang="en-US" dirty="0" err="1"/>
              <a:t>선언부</a:t>
            </a:r>
            <a:r>
              <a:rPr lang="en-US" altLang="ko-KR" dirty="0"/>
              <a:t>, void, </a:t>
            </a:r>
            <a:r>
              <a:rPr lang="ko-KR" altLang="en-US" dirty="0"/>
              <a:t>매개 변수</a:t>
            </a:r>
            <a:r>
              <a:rPr lang="en-US" altLang="ko-KR" dirty="0"/>
              <a:t>, </a:t>
            </a:r>
            <a:r>
              <a:rPr lang="ko-KR" altLang="en-US" dirty="0" err="1"/>
              <a:t>리턴문</a:t>
            </a:r>
            <a:r>
              <a:rPr lang="en-US" altLang="ko-KR" dirty="0"/>
              <a:t>, </a:t>
            </a:r>
            <a:r>
              <a:rPr lang="ko-KR" altLang="en-US" dirty="0"/>
              <a:t>호출</a:t>
            </a:r>
            <a:r>
              <a:rPr lang="en-US" altLang="ko-KR" dirty="0"/>
              <a:t>, </a:t>
            </a:r>
            <a:r>
              <a:rPr lang="ko-KR" altLang="en-US" dirty="0"/>
              <a:t>오버로딩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핵심 포인트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ko-KR" altLang="en-US" dirty="0"/>
              <a:t>      </a:t>
            </a:r>
            <a:r>
              <a:rPr lang="ko-KR" altLang="en-US" sz="1600" dirty="0"/>
              <a:t>메소드를 선언하고 호출하는 방법에 대해 알아본다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endParaRPr lang="en-US" altLang="ko-KR" sz="1600" dirty="0"/>
          </a:p>
          <a:p>
            <a:r>
              <a:rPr lang="ko-KR" altLang="en-US" dirty="0">
                <a:solidFill>
                  <a:srgbClr val="C00000"/>
                </a:solidFill>
              </a:rPr>
              <a:t>메소드 </a:t>
            </a:r>
            <a:r>
              <a:rPr lang="ko-KR" altLang="en-US" dirty="0" err="1">
                <a:solidFill>
                  <a:srgbClr val="C00000"/>
                </a:solidFill>
              </a:rPr>
              <a:t>선언부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(signature)</a:t>
            </a:r>
          </a:p>
          <a:p>
            <a:pPr lvl="2">
              <a:defRPr/>
            </a:pPr>
            <a:r>
              <a:rPr lang="ko-KR" altLang="en-US" dirty="0">
                <a:solidFill>
                  <a:srgbClr val="C00000"/>
                </a:solidFill>
              </a:rPr>
              <a:t>리턴 타입</a:t>
            </a:r>
            <a:r>
              <a:rPr lang="en-US" altLang="ko-KR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메소드가 </a:t>
            </a:r>
            <a:r>
              <a:rPr lang="ko-KR" altLang="en-US" dirty="0" err="1"/>
              <a:t>리턴하는</a:t>
            </a:r>
            <a:r>
              <a:rPr lang="ko-KR" altLang="en-US" dirty="0"/>
              <a:t> 결과의 타입 표시</a:t>
            </a:r>
            <a:endParaRPr lang="en-US" altLang="ko-KR" dirty="0"/>
          </a:p>
          <a:p>
            <a:pPr lvl="2">
              <a:defRPr/>
            </a:pPr>
            <a:r>
              <a:rPr lang="ko-KR" altLang="en-US" dirty="0">
                <a:solidFill>
                  <a:srgbClr val="C00000"/>
                </a:solidFill>
              </a:rPr>
              <a:t>메소드 이름 </a:t>
            </a:r>
            <a:r>
              <a:rPr lang="en-US" altLang="ko-KR" dirty="0"/>
              <a:t>: </a:t>
            </a:r>
            <a:r>
              <a:rPr lang="ko-KR" altLang="en-US" dirty="0"/>
              <a:t>메소드의 기능 드러나도록 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                      </a:t>
            </a:r>
            <a:r>
              <a:rPr lang="ko-KR" altLang="en-US" dirty="0"/>
              <a:t>식별자 규칙에 맞게 이름 지음</a:t>
            </a:r>
            <a:endParaRPr lang="en-US" altLang="ko-KR" dirty="0"/>
          </a:p>
          <a:p>
            <a:pPr lvl="2">
              <a:defRPr/>
            </a:pPr>
            <a:r>
              <a:rPr lang="ko-KR" altLang="en-US" dirty="0">
                <a:solidFill>
                  <a:srgbClr val="C00000"/>
                </a:solidFill>
              </a:rPr>
              <a:t>매개 변수 선언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메소드 실행할 때 필요한 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                      </a:t>
            </a:r>
            <a:r>
              <a:rPr lang="ko-KR" altLang="en-US" dirty="0"/>
              <a:t>데이터 받기 위한 변수 선언</a:t>
            </a:r>
            <a:endParaRPr lang="en-US" altLang="ko-KR" dirty="0"/>
          </a:p>
          <a:p>
            <a:pPr lvl="2">
              <a:defRPr/>
            </a:pPr>
            <a:r>
              <a:rPr lang="ko-KR" altLang="en-US" dirty="0">
                <a:solidFill>
                  <a:srgbClr val="C00000"/>
                </a:solidFill>
              </a:rPr>
              <a:t>메소드 실행 블록</a:t>
            </a:r>
            <a:r>
              <a:rPr lang="en-US" altLang="ko-KR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실행할 코드 작성</a:t>
            </a:r>
            <a:endParaRPr lang="en-US" altLang="ko-KR" dirty="0"/>
          </a:p>
          <a:p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730F72C8-68E7-449E-AA1B-0A52657DE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657600"/>
            <a:ext cx="4657823" cy="2759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4661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>
              <a:solidFill>
                <a:srgbClr val="C00000"/>
              </a:solidFill>
            </a:endParaRPr>
          </a:p>
          <a:p>
            <a:r>
              <a:rPr lang="ko-KR" altLang="en-US" dirty="0">
                <a:solidFill>
                  <a:srgbClr val="C00000"/>
                </a:solidFill>
              </a:rPr>
              <a:t>리턴 타입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 err="1"/>
              <a:t>메소드를</a:t>
            </a:r>
            <a:r>
              <a:rPr lang="ko-KR" altLang="en-US" dirty="0"/>
              <a:t> 실행한 후의 결과값의 타입</a:t>
            </a:r>
            <a:endParaRPr lang="en-US" altLang="ko-KR" dirty="0"/>
          </a:p>
          <a:p>
            <a:pPr lvl="1"/>
            <a:r>
              <a:rPr lang="ko-KR" altLang="en-US" dirty="0" err="1"/>
              <a:t>리턴값</a:t>
            </a:r>
            <a:r>
              <a:rPr lang="ko-KR" altLang="en-US" dirty="0"/>
              <a:t> 없을 수도 있음</a:t>
            </a:r>
            <a:endParaRPr lang="en-US" altLang="ko-KR" dirty="0"/>
          </a:p>
          <a:p>
            <a:pPr lvl="1"/>
            <a:r>
              <a:rPr lang="ko-KR" altLang="en-US" dirty="0" err="1"/>
              <a:t>리턴값</a:t>
            </a:r>
            <a:r>
              <a:rPr lang="ko-KR" altLang="en-US" dirty="0"/>
              <a:t> 있는 경우 리턴 타입이 </a:t>
            </a:r>
            <a:r>
              <a:rPr lang="ko-KR" altLang="en-US" err="1"/>
              <a:t>선언부에</a:t>
            </a:r>
            <a:r>
              <a:rPr lang="ko-KR" altLang="en-US"/>
              <a:t> 명시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리턴값 존재 여부에 따라 메소드 호출 방법 다름</a:t>
            </a:r>
            <a:endParaRPr lang="en-US" altLang="ko-KR"/>
          </a:p>
          <a:p>
            <a:pPr lvl="1"/>
            <a:endParaRPr lang="ko-KR" altLang="en-US" dirty="0"/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선언</a:t>
            </a:r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265650"/>
            <a:ext cx="4223617" cy="154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915833"/>
            <a:ext cx="5685638" cy="8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09A3227-8EBC-42DE-8FC8-37F6CE110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8" y="4451736"/>
            <a:ext cx="6375633" cy="96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F6B36F65-37E6-46EE-B464-E317E4F5E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66" y="5435245"/>
            <a:ext cx="6375633" cy="748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372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>
              <a:solidFill>
                <a:srgbClr val="C00000"/>
              </a:solidFill>
            </a:endParaRPr>
          </a:p>
          <a:p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r>
              <a:rPr lang="ko-KR" altLang="en-US" dirty="0">
                <a:solidFill>
                  <a:srgbClr val="C00000"/>
                </a:solidFill>
              </a:rPr>
              <a:t> 이름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숫자로 시작하면 안 되고</a:t>
            </a:r>
            <a:r>
              <a:rPr lang="en-US" altLang="ko-KR" dirty="0"/>
              <a:t>, $</a:t>
            </a:r>
            <a:r>
              <a:rPr lang="ko-KR" altLang="en-US" dirty="0"/>
              <a:t>와 </a:t>
            </a:r>
            <a:r>
              <a:rPr lang="en-US" altLang="ko-KR" dirty="0"/>
              <a:t>_ </a:t>
            </a:r>
            <a:r>
              <a:rPr lang="ko-KR" altLang="en-US" dirty="0" err="1"/>
              <a:t>제와한</a:t>
            </a:r>
            <a:r>
              <a:rPr lang="ko-KR" altLang="en-US" dirty="0"/>
              <a:t> 특수문자 사용 불가</a:t>
            </a:r>
            <a:endParaRPr lang="en-US" altLang="ko-KR" dirty="0"/>
          </a:p>
          <a:p>
            <a:pPr lvl="1"/>
            <a:r>
              <a:rPr lang="ko-KR" altLang="en-US" dirty="0" err="1"/>
              <a:t>메소드</a:t>
            </a:r>
            <a:r>
              <a:rPr lang="ko-KR" altLang="en-US" dirty="0"/>
              <a:t> 이름은 관례적으로 소문자로 작성</a:t>
            </a:r>
            <a:endParaRPr lang="en-US" altLang="ko-KR" dirty="0"/>
          </a:p>
          <a:p>
            <a:pPr lvl="1"/>
            <a:r>
              <a:rPr lang="ko-KR" altLang="en-US" dirty="0"/>
              <a:t>서로 다른 단어가 혼합된 이름일 경우 뒤이어 오는 단어의 첫 글자를 대문자로 작성</a:t>
            </a:r>
          </a:p>
        </p:txBody>
      </p:sp>
      <p:sp>
        <p:nvSpPr>
          <p:cNvPr id="1024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선언</a:t>
            </a:r>
          </a:p>
        </p:txBody>
      </p:sp>
      <p:pic>
        <p:nvPicPr>
          <p:cNvPr id="102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1"/>
            <a:ext cx="5181600" cy="146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407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>
              <a:solidFill>
                <a:srgbClr val="C00000"/>
              </a:solidFill>
            </a:endParaRPr>
          </a:p>
          <a:p>
            <a:r>
              <a:rPr lang="ko-KR" altLang="en-US" dirty="0">
                <a:solidFill>
                  <a:srgbClr val="C00000"/>
                </a:solidFill>
              </a:rPr>
              <a:t>매개 변수 선언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err="1"/>
              <a:t>메소드</a:t>
            </a:r>
            <a:r>
              <a:rPr lang="ko-KR" altLang="en-US"/>
              <a:t> 실행에 필요한 데이터를  외부에서 받아 저장할 목적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 sz="1500"/>
          </a:p>
          <a:p>
            <a:pPr lvl="1"/>
            <a:endParaRPr lang="en-US" altLang="ko-KR"/>
          </a:p>
          <a:p>
            <a:pPr lvl="1"/>
            <a:endParaRPr lang="en-US" altLang="ko-KR" sz="1500"/>
          </a:p>
          <a:p>
            <a:pPr marL="267891" lvl="1" indent="0">
              <a:buNone/>
            </a:pPr>
            <a:endParaRPr lang="en-US" altLang="ko-KR" sz="1500"/>
          </a:p>
          <a:p>
            <a:pPr lvl="1"/>
            <a:r>
              <a:rPr lang="ko-KR" altLang="en-US" sz="1500"/>
              <a:t>잘못된 </a:t>
            </a:r>
            <a:r>
              <a:rPr lang="ko-KR" altLang="en-US" sz="1500" dirty="0" err="1"/>
              <a:t>매개값</a:t>
            </a:r>
            <a:r>
              <a:rPr lang="ko-KR" altLang="en-US" sz="1500" dirty="0"/>
              <a:t> </a:t>
            </a:r>
            <a:r>
              <a:rPr lang="ko-KR" altLang="en-US" dirty="0"/>
              <a:t>사용하여 컴파일 에러 발생하는 경우</a:t>
            </a:r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1126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선언</a:t>
            </a:r>
          </a:p>
        </p:txBody>
      </p:sp>
      <p:pic>
        <p:nvPicPr>
          <p:cNvPr id="1126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90946"/>
            <a:ext cx="5486400" cy="682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52" y="2684463"/>
            <a:ext cx="5486400" cy="674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50" y="5116510"/>
            <a:ext cx="5372100" cy="674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51" y="3359153"/>
            <a:ext cx="5956899" cy="1289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7737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매개 변수의 개수를 모를 경우</a:t>
            </a:r>
            <a:endParaRPr lang="en-US" altLang="ko-KR" dirty="0"/>
          </a:p>
          <a:p>
            <a:pPr lvl="1"/>
            <a:r>
              <a:rPr lang="ko-KR" altLang="en-US" dirty="0"/>
              <a:t>매개 변수를 배열 타입으로 선언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배열 생성하지 않고 값의 목록만 넘겨주는 방식</a:t>
            </a:r>
          </a:p>
        </p:txBody>
      </p:sp>
      <p:sp>
        <p:nvSpPr>
          <p:cNvPr id="1433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메소드</a:t>
            </a:r>
            <a:r>
              <a:rPr lang="ko-KR" altLang="en-US" dirty="0"/>
              <a:t> 선언</a:t>
            </a:r>
          </a:p>
        </p:txBody>
      </p:sp>
      <p:pic>
        <p:nvPicPr>
          <p:cNvPr id="143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70458"/>
            <a:ext cx="6286500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244" y="2602099"/>
            <a:ext cx="6286500" cy="136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244" y="4552155"/>
            <a:ext cx="6286500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5251508"/>
            <a:ext cx="6257925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F25C625-213C-4B45-9EC5-F8240810B3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8433" y="5288846"/>
            <a:ext cx="3684078" cy="91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6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리턴값이</a:t>
            </a:r>
            <a:r>
              <a:rPr lang="ko-KR" altLang="en-US" dirty="0"/>
              <a:t> 있는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 dirty="0" err="1"/>
              <a:t>메소드</a:t>
            </a:r>
            <a:r>
              <a:rPr lang="ko-KR" altLang="en-US" dirty="0"/>
              <a:t> 선언에 리턴 타입 있는 </a:t>
            </a:r>
            <a:r>
              <a:rPr lang="ko-KR" altLang="en-US" dirty="0" err="1"/>
              <a:t>메소드는</a:t>
            </a:r>
            <a:r>
              <a:rPr lang="ko-KR" altLang="en-US" dirty="0"/>
              <a:t> </a:t>
            </a:r>
            <a:r>
              <a:rPr lang="ko-KR" altLang="en-US" dirty="0" err="1"/>
              <a:t>리턴문</a:t>
            </a:r>
            <a:r>
              <a:rPr lang="ko-KR" altLang="en-US" dirty="0"/>
              <a:t> 사용하여 </a:t>
            </a:r>
            <a:r>
              <a:rPr lang="ko-KR" altLang="en-US" err="1"/>
              <a:t>리턴값</a:t>
            </a:r>
            <a:r>
              <a:rPr lang="ko-KR" altLang="en-US"/>
              <a:t> 지정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return</a:t>
            </a:r>
            <a:r>
              <a:rPr lang="ko-KR" altLang="en-US" dirty="0"/>
              <a:t>문의 </a:t>
            </a:r>
            <a:r>
              <a:rPr lang="ko-KR" altLang="en-US" dirty="0" err="1"/>
              <a:t>리턴값은</a:t>
            </a:r>
            <a:r>
              <a:rPr lang="ko-KR" altLang="en-US" dirty="0"/>
              <a:t> </a:t>
            </a:r>
            <a:r>
              <a:rPr lang="ko-KR" altLang="en-US" dirty="0" err="1"/>
              <a:t>리턴타입이거나</a:t>
            </a:r>
            <a:r>
              <a:rPr lang="ko-KR" altLang="en-US" dirty="0"/>
              <a:t> </a:t>
            </a:r>
            <a:r>
              <a:rPr lang="ko-KR" altLang="en-US" dirty="0" err="1"/>
              <a:t>리턴타입으로</a:t>
            </a:r>
            <a:r>
              <a:rPr lang="ko-KR" altLang="en-US" dirty="0"/>
              <a:t> 변환될 </a:t>
            </a:r>
            <a:r>
              <a:rPr lang="ko-KR" altLang="en-US"/>
              <a:t>수 있어야 함</a:t>
            </a:r>
            <a:endParaRPr lang="ko-KR" altLang="en-US" dirty="0"/>
          </a:p>
        </p:txBody>
      </p:sp>
      <p:sp>
        <p:nvSpPr>
          <p:cNvPr id="1843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리턴</a:t>
            </a:r>
            <a:r>
              <a:rPr lang="en-US" altLang="ko-KR" dirty="0"/>
              <a:t>(return)</a:t>
            </a:r>
            <a:r>
              <a:rPr lang="ko-KR" altLang="en-US" dirty="0"/>
              <a:t>문</a:t>
            </a:r>
          </a:p>
        </p:txBody>
      </p:sp>
      <p:pic>
        <p:nvPicPr>
          <p:cNvPr id="184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048" y="2057400"/>
            <a:ext cx="7086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352800"/>
            <a:ext cx="7086600" cy="168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1308579"/>
      </p:ext>
    </p:extLst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17082</TotalTime>
  <Words>592</Words>
  <Application>Microsoft Office PowerPoint</Application>
  <PresentationFormat>화면 슬라이드 쇼(4:3)</PresentationFormat>
  <Paragraphs>156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Wingdings</vt:lpstr>
      <vt:lpstr>Arial</vt:lpstr>
      <vt:lpstr>돋움</vt:lpstr>
      <vt:lpstr>맑은 고딕</vt:lpstr>
      <vt:lpstr>나눔스퀘어OTF</vt:lpstr>
      <vt:lpstr>HY견고딕</vt:lpstr>
      <vt:lpstr>Verdana</vt:lpstr>
      <vt:lpstr>5_디자인 사용자 지정</vt:lpstr>
      <vt:lpstr>06-4. 메소드</vt:lpstr>
      <vt:lpstr>PowerPoint 프레젠테이션</vt:lpstr>
      <vt:lpstr>시작하기 전에</vt:lpstr>
      <vt:lpstr>시작하기 전에</vt:lpstr>
      <vt:lpstr>메소드 선언</vt:lpstr>
      <vt:lpstr>메소드 선언</vt:lpstr>
      <vt:lpstr>메소드 선언</vt:lpstr>
      <vt:lpstr>메소드 선언</vt:lpstr>
      <vt:lpstr>리턴(return)문</vt:lpstr>
      <vt:lpstr>리턴(return)문</vt:lpstr>
      <vt:lpstr>메소드 호출</vt:lpstr>
      <vt:lpstr>메소드 호출</vt:lpstr>
      <vt:lpstr>메소드 호출</vt:lpstr>
      <vt:lpstr>메소드 호출</vt:lpstr>
      <vt:lpstr>메소드 오버로딩</vt:lpstr>
      <vt:lpstr>메소드 오버로딩</vt:lpstr>
      <vt:lpstr>메소드 오버로딩</vt:lpstr>
      <vt:lpstr>키워드로 끝내는 핵심 포인트 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youngmoon525</cp:lastModifiedBy>
  <cp:revision>2694</cp:revision>
  <dcterms:created xsi:type="dcterms:W3CDTF">2004-07-21T02:43:03Z</dcterms:created>
  <dcterms:modified xsi:type="dcterms:W3CDTF">2021-06-25T08:33:35Z</dcterms:modified>
</cp:coreProperties>
</file>